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7"/>
  </p:notesMasterIdLst>
  <p:sldIdLst>
    <p:sldId id="256" r:id="rId6"/>
    <p:sldId id="257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Qwp2t3FyFvpouLAJFNsuhIv8p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1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8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2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6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7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8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68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8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68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8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7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7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7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3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7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7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7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7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7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7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7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"/>
          <p:cNvSpPr txBox="1"/>
          <p:nvPr/>
        </p:nvSpPr>
        <p:spPr>
          <a:xfrm>
            <a:off x="857160" y="571320"/>
            <a:ext cx="738648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3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ISTITUTO COMPRENSIVO di PISOGNE</a:t>
            </a:r>
            <a: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SCUOLA DELL’INFANZIA STATALE </a:t>
            </a:r>
            <a: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Via  </a:t>
            </a:r>
            <a:r>
              <a:rPr lang="it-IT" sz="18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Padre Cagni </a:t>
            </a:r>
            <a:r>
              <a:rPr lang="it-IT" sz="1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tel. 0364 880416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sng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www.icpisogne.it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"/>
          <p:cNvSpPr/>
          <p:nvPr/>
        </p:nvSpPr>
        <p:spPr>
          <a:xfrm rot="-396000">
            <a:off x="1256040" y="1608120"/>
            <a:ext cx="317628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crescere</a:t>
            </a:r>
            <a:endParaRPr sz="5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"/>
          <p:cNvSpPr/>
          <p:nvPr/>
        </p:nvSpPr>
        <p:spPr>
          <a:xfrm rot="595200">
            <a:off x="5213520" y="1695960"/>
            <a:ext cx="300492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giocando</a:t>
            </a:r>
            <a:r>
              <a:rPr lang="it-IT" sz="5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2000160" y="2357280"/>
            <a:ext cx="521460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con allegria alla </a:t>
            </a:r>
            <a:endParaRPr sz="5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"/>
          <p:cNvSpPr/>
          <p:nvPr/>
        </p:nvSpPr>
        <p:spPr>
          <a:xfrm>
            <a:off x="1066800" y="5000760"/>
            <a:ext cx="7076760" cy="15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it-IT"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Scuola   dell’ Infanzia</a:t>
            </a:r>
            <a:endParaRPr sz="4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12" y="3401280"/>
            <a:ext cx="6657975" cy="159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0073" y="274680"/>
            <a:ext cx="3255818" cy="722847"/>
          </a:xfrm>
        </p:spPr>
        <p:txBody>
          <a:bodyPr/>
          <a:lstStyle/>
          <a:p>
            <a:r>
              <a:rPr lang="it-IT" sz="2400" b="1" cap="all" dirty="0" smtClean="0">
                <a:solidFill>
                  <a:srgbClr val="002060"/>
                </a:solidFill>
              </a:rPr>
              <a:t>Informazioni utili</a:t>
            </a:r>
            <a:endParaRPr lang="it-IT" sz="2400" b="1" cap="all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526" y="1417320"/>
            <a:ext cx="8908474" cy="3977280"/>
          </a:xfrm>
        </p:spPr>
        <p:txBody>
          <a:bodyPr/>
          <a:lstStyle/>
          <a:p>
            <a:r>
              <a:rPr lang="it-IT" sz="2400" dirty="0">
                <a:solidFill>
                  <a:srgbClr val="002060"/>
                </a:solidFill>
              </a:rPr>
              <a:t>INOLTRE LA SEGRETERIA È DISPONIBILE PER CHIARIMENTI ED EVENTUALI DELUCIDAZIONI TELEFONICHE AL 0364880416 NEI SEGUENTI ORARI: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LUNEDÌ-MERCOLEDÌ-VENEDÌ-SABATO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DALLE </a:t>
            </a:r>
            <a:r>
              <a:rPr lang="it-IT" sz="2400" b="1" dirty="0">
                <a:solidFill>
                  <a:srgbClr val="002060"/>
                </a:solidFill>
              </a:rPr>
              <a:t>11:30 ALLE  13:15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MARTEDÌ-GIOVEDI </a:t>
            </a:r>
            <a:r>
              <a:rPr lang="it-IT" sz="2400" b="1" dirty="0" smtClean="0">
                <a:solidFill>
                  <a:srgbClr val="002060"/>
                </a:solidFill>
              </a:rPr>
              <a:t>DALLE </a:t>
            </a:r>
            <a:r>
              <a:rPr lang="it-IT" sz="2400" b="1" dirty="0">
                <a:solidFill>
                  <a:srgbClr val="002060"/>
                </a:solidFill>
              </a:rPr>
              <a:t>7:30 ALLE 8:15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LUNEDÌ </a:t>
            </a:r>
            <a:r>
              <a:rPr lang="it-IT" sz="2400" b="1" dirty="0" smtClean="0">
                <a:solidFill>
                  <a:srgbClr val="002060"/>
                </a:solidFill>
              </a:rPr>
              <a:t>- MARTEDÌ - VENERDÌ DALLE </a:t>
            </a:r>
            <a:r>
              <a:rPr lang="it-IT" sz="2400" b="1" dirty="0">
                <a:solidFill>
                  <a:srgbClr val="002060"/>
                </a:solidFill>
              </a:rPr>
              <a:t>ORE 16:00 ALLE ORE17:00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260826"/>
            <a:ext cx="8229240" cy="4740665"/>
          </a:xfrm>
        </p:spPr>
        <p:txBody>
          <a:bodyPr/>
          <a:lstStyle/>
          <a:p>
            <a:r>
              <a:rPr lang="it-IT" sz="2400" dirty="0">
                <a:solidFill>
                  <a:srgbClr val="002060"/>
                </a:solidFill>
              </a:rPr>
              <a:t>PER ASSISTENZA NELLA COMPILAZIONE DELLA DOMANDA LA SCUOLA HA ATTIVATO A PARTIRE DA LUNEDI’9 AL </a:t>
            </a:r>
            <a:r>
              <a:rPr lang="it-IT" sz="2400">
                <a:solidFill>
                  <a:srgbClr val="002060"/>
                </a:solidFill>
              </a:rPr>
              <a:t>30 </a:t>
            </a:r>
            <a:r>
              <a:rPr lang="it-IT" sz="2400" smtClean="0">
                <a:solidFill>
                  <a:srgbClr val="002060"/>
                </a:solidFill>
              </a:rPr>
              <a:t>GENNAIOUNO </a:t>
            </a:r>
            <a:r>
              <a:rPr lang="it-IT" sz="2400" dirty="0">
                <a:solidFill>
                  <a:srgbClr val="002060"/>
                </a:solidFill>
              </a:rPr>
              <a:t>SPORTELLO SU PRENOTAZIONE NELLE GIORNATE DI</a:t>
            </a:r>
            <a:r>
              <a:rPr lang="it-IT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LUNEDÌ </a:t>
            </a:r>
            <a:r>
              <a:rPr lang="it-IT" sz="2400" dirty="0">
                <a:solidFill>
                  <a:srgbClr val="002060"/>
                </a:solidFill>
              </a:rPr>
              <a:t>ORE 14:00/16:00 E SABATO </a:t>
            </a:r>
            <a:r>
              <a:rPr lang="it-IT" sz="2400" dirty="0" smtClean="0">
                <a:solidFill>
                  <a:srgbClr val="002060"/>
                </a:solidFill>
              </a:rPr>
              <a:t>10:00/12:00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RIVOLGERSI </a:t>
            </a:r>
            <a:r>
              <a:rPr lang="it-IT" sz="2400" dirty="0">
                <a:solidFill>
                  <a:srgbClr val="002060"/>
                </a:solidFill>
              </a:rPr>
              <a:t>AD ANNALISA</a:t>
            </a:r>
          </a:p>
        </p:txBody>
      </p:sp>
    </p:spTree>
    <p:extLst>
      <p:ext uri="{BB962C8B-B14F-4D97-AF65-F5344CB8AC3E}">
        <p14:creationId xmlns:p14="http://schemas.microsoft.com/office/powerpoint/2010/main" val="2874448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/>
          <p:nvPr/>
        </p:nvSpPr>
        <p:spPr>
          <a:xfrm>
            <a:off x="323852" y="1857240"/>
            <a:ext cx="8533948" cy="181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NELLA NOSTRA SCUOLA  ACCOGLIAMO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 SEZIONI CON BAMBINI DI ETÀ MISTA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DAI 2 ANNI E MEZZO AI 5 ANNI</a:t>
            </a:r>
            <a:endParaRPr sz="2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"/>
          <p:cNvSpPr/>
          <p:nvPr/>
        </p:nvSpPr>
        <p:spPr>
          <a:xfrm>
            <a:off x="3500280" y="3714840"/>
            <a:ext cx="2214360" cy="39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Sez. B (GIALLA)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"/>
          <p:cNvSpPr/>
          <p:nvPr/>
        </p:nvSpPr>
        <p:spPr>
          <a:xfrm>
            <a:off x="642960" y="3786120"/>
            <a:ext cx="2714400" cy="39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Sez. A (VERDE)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6357960" y="3714840"/>
            <a:ext cx="2499840" cy="39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Sez. C (AZZURRA)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46" y="4557598"/>
            <a:ext cx="2667360" cy="19605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3D7">
            <a:alpha val="65882"/>
          </a:srgbClr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/>
          <p:nvPr/>
        </p:nvSpPr>
        <p:spPr>
          <a:xfrm>
            <a:off x="1785938" y="3959"/>
            <a:ext cx="5343524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all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Gli </a:t>
            </a:r>
            <a:r>
              <a:rPr lang="it-IT" sz="2400" b="1" i="0" u="none" strike="noStrike" cap="all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ambienti comuni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70C0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La nostra scuola è dotata di un salone psicomotorio, per l’attività motoria globale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Un atelier creativo, per le attività espressive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I servizi igienici, per la cura e l’igiene personale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La stanza della nanna, per il riposo pomeridiano dei più piccini</a:t>
            </a:r>
          </a:p>
          <a:p>
            <a:r>
              <a:rPr lang="it-IT" sz="2400" dirty="0">
                <a:solidFill>
                  <a:srgbClr val="0070C0"/>
                </a:solidFill>
              </a:rPr>
              <a:t>I</a:t>
            </a:r>
            <a:r>
              <a:rPr lang="it-IT" sz="2400" dirty="0" smtClean="0">
                <a:solidFill>
                  <a:srgbClr val="0070C0"/>
                </a:solidFill>
              </a:rPr>
              <a:t>l parco all’aperto, per le esperienze a contatto con la natura</a:t>
            </a:r>
            <a:endParaRPr lang="it-IT" sz="2400" dirty="0">
              <a:solidFill>
                <a:srgbClr val="0070C0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1143000" y="3929040"/>
            <a:ext cx="32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6" descr="C:\Users\utente\Documents\foto scuola\scuola\foto per internet 1\Immagine 0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200" y="27074880"/>
            <a:ext cx="11237400" cy="98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506" y="5000625"/>
            <a:ext cx="3100388" cy="16716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"/>
          <p:cNvSpPr txBox="1"/>
          <p:nvPr/>
        </p:nvSpPr>
        <p:spPr>
          <a:xfrm>
            <a:off x="428760" y="596400"/>
            <a:ext cx="8229240" cy="12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ORARIO E       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ASPETTI ORGANIZZATIVI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"/>
          <p:cNvSpPr txBox="1"/>
          <p:nvPr/>
        </p:nvSpPr>
        <p:spPr>
          <a:xfrm>
            <a:off x="285840" y="2133000"/>
            <a:ext cx="8229240" cy="30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scuola è aperta dal Lunedì al  Venerdì per 8,30 ore giornaliere.</a:t>
            </a:r>
            <a:endParaRPr dirty="0"/>
          </a:p>
          <a:p>
            <a:pPr marL="36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Entrata          7.30              9.15</a:t>
            </a:r>
            <a:endParaRPr dirty="0"/>
          </a:p>
          <a:p>
            <a:pPr marL="36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Uscita          15.45             16.00</a:t>
            </a:r>
            <a:endParaRPr dirty="0"/>
          </a:p>
          <a:p>
            <a:pPr marL="36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Sono previste ulteriori uscite: ore 12:00 - ore 13:00</a:t>
            </a:r>
            <a:endParaRPr dirty="0"/>
          </a:p>
          <a:p>
            <a:pPr marL="36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È possibile attuare il prolungamento di orario fino alle 18:00 se vi è richiesta dalle famiglie 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</a:t>
            </a:r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66000"/>
          </a:schemeClr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/>
        </p:nvSpPr>
        <p:spPr>
          <a:xfrm>
            <a:off x="831240" y="888120"/>
            <a:ext cx="7913160" cy="27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400" b="0" i="0" u="none" strike="noStrike" cap="none" dirty="0">
                <a:solidFill>
                  <a:srgbClr val="002060"/>
                </a:solidFill>
                <a:sym typeface="Arial"/>
              </a:rPr>
              <a:t>I bambini mangiano cibi freschi e biologici  preparati in giornata da una mensa esterna, che fornisce altre scuole, seguendo un menù ricco e variegato.</a:t>
            </a:r>
            <a:endParaRPr sz="2400" dirty="0"/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400" b="0" i="0" u="none" strike="noStrike" cap="none" dirty="0">
                <a:solidFill>
                  <a:srgbClr val="002060"/>
                </a:solidFill>
                <a:sym typeface="Arial"/>
              </a:rPr>
              <a:t>Attraverso questa varietà di cibo, le insegnanti possono educare ad una sana e corretta alimentazione.</a:t>
            </a:r>
            <a:endParaRPr sz="2400" dirty="0"/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400" b="0" i="0" u="none" strike="noStrike" cap="none" dirty="0">
                <a:solidFill>
                  <a:srgbClr val="002060"/>
                </a:solidFill>
                <a:sym typeface="Arial"/>
              </a:rPr>
              <a:t>Il cibo viene </a:t>
            </a:r>
            <a:r>
              <a:rPr lang="it-IT" sz="2400" b="0" i="0" u="none" strike="noStrike" cap="none" dirty="0" err="1">
                <a:solidFill>
                  <a:srgbClr val="002060"/>
                </a:solidFill>
                <a:sym typeface="Arial"/>
              </a:rPr>
              <a:t>impiattato</a:t>
            </a:r>
            <a:r>
              <a:rPr lang="it-IT" sz="2400" b="0" i="0" u="none" strike="noStrike" cap="none" dirty="0">
                <a:solidFill>
                  <a:srgbClr val="002060"/>
                </a:solidFill>
                <a:sym typeface="Arial"/>
              </a:rPr>
              <a:t> al momento del pranzo per garantirne freschezza e </a:t>
            </a:r>
            <a:r>
              <a:rPr lang="it-IT" sz="2400" b="0" i="0" u="none" strike="noStrike" cap="none" dirty="0" smtClean="0">
                <a:solidFill>
                  <a:srgbClr val="002060"/>
                </a:solidFill>
                <a:sym typeface="Arial"/>
              </a:rPr>
              <a:t>sapore.</a:t>
            </a:r>
            <a:endParaRPr sz="2400" dirty="0"/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400" b="0" i="0" u="none" strike="noStrike" cap="none" dirty="0">
                <a:solidFill>
                  <a:srgbClr val="002060"/>
                </a:solidFill>
                <a:sym typeface="Arial"/>
              </a:rPr>
              <a:t>Sono previsti menù personalizzati per le allergie, intolleranze e scelte religiose.</a:t>
            </a:r>
            <a:endParaRPr sz="2400" dirty="0"/>
          </a:p>
        </p:txBody>
      </p:sp>
      <p:sp>
        <p:nvSpPr>
          <p:cNvPr id="374" name="Google Shape;374;p10"/>
          <p:cNvSpPr/>
          <p:nvPr/>
        </p:nvSpPr>
        <p:spPr>
          <a:xfrm>
            <a:off x="3276000" y="543240"/>
            <a:ext cx="3024000" cy="4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002060"/>
                </a:solidFill>
                <a:sym typeface="Arial"/>
              </a:rPr>
              <a:t>LA MENSA</a:t>
            </a:r>
            <a:endParaRPr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6" y="4917657"/>
            <a:ext cx="2743200" cy="16668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 txBox="1"/>
          <p:nvPr/>
        </p:nvSpPr>
        <p:spPr>
          <a:xfrm>
            <a:off x="428760" y="249381"/>
            <a:ext cx="8229240" cy="111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0" i="0" u="none" strike="noStrike" cap="al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3400" b="0" i="0" u="none" strike="noStrike" cap="al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400" b="1" i="0" u="none" strike="noStrike" cap="all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 uscite   sul   territorio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642960" y="3429000"/>
            <a:ext cx="1642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it-IT" sz="2000" b="1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lago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6202620" y="3500280"/>
            <a:ext cx="21607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 parco Damioli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3458543" y="902700"/>
            <a:ext cx="1760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biblioteca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1" y="1499634"/>
            <a:ext cx="2017525" cy="186537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39" y="4283243"/>
            <a:ext cx="3118361" cy="211505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0" y="4356448"/>
            <a:ext cx="3062767" cy="20418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2"/>
          <p:cNvGrpSpPr/>
          <p:nvPr/>
        </p:nvGrpSpPr>
        <p:grpSpPr>
          <a:xfrm>
            <a:off x="158269" y="142830"/>
            <a:ext cx="8885166" cy="6399085"/>
            <a:chOff x="158269" y="142830"/>
            <a:chExt cx="8885166" cy="6399085"/>
          </a:xfrm>
        </p:grpSpPr>
        <p:sp>
          <p:nvSpPr>
            <p:cNvPr id="395" name="Google Shape;395;p12"/>
            <p:cNvSpPr/>
            <p:nvPr/>
          </p:nvSpPr>
          <p:spPr>
            <a:xfrm>
              <a:off x="1514251" y="1032876"/>
              <a:ext cx="5276810" cy="5276810"/>
            </a:xfrm>
            <a:prstGeom prst="blockArc">
              <a:avLst>
                <a:gd name="adj1" fmla="val 11588877"/>
                <a:gd name="adj2" fmla="val 16863231"/>
                <a:gd name="adj3" fmla="val 464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1572560" y="228492"/>
              <a:ext cx="5276810" cy="5276810"/>
            </a:xfrm>
            <a:prstGeom prst="blockArc">
              <a:avLst>
                <a:gd name="adj1" fmla="val 4692542"/>
                <a:gd name="adj2" fmla="val 10508649"/>
                <a:gd name="adj3" fmla="val 464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2368734" y="188247"/>
              <a:ext cx="5276810" cy="5276810"/>
            </a:xfrm>
            <a:prstGeom prst="blockArc">
              <a:avLst>
                <a:gd name="adj1" fmla="val 143570"/>
                <a:gd name="adj2" fmla="val 5760206"/>
                <a:gd name="adj3" fmla="val 464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2475650" y="1037976"/>
              <a:ext cx="5276810" cy="5276810"/>
            </a:xfrm>
            <a:prstGeom prst="blockArc">
              <a:avLst>
                <a:gd name="adj1" fmla="val 15573240"/>
                <a:gd name="adj2" fmla="val 20595850"/>
                <a:gd name="adj3" fmla="val 464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3315528" y="2311647"/>
              <a:ext cx="2535985" cy="1778133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3686914" y="2572049"/>
              <a:ext cx="1793213" cy="125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FINALITA</a:t>
              </a:r>
              <a:r>
                <a:rPr lang="it-IT" sz="24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endParaRPr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3056284" y="142830"/>
              <a:ext cx="3181006" cy="1998130"/>
            </a:xfrm>
            <a:prstGeom prst="ellipse">
              <a:avLst/>
            </a:prstGeom>
            <a:gradFill>
              <a:gsLst>
                <a:gs pos="0">
                  <a:srgbClr val="999934"/>
                </a:gs>
                <a:gs pos="50000">
                  <a:srgbClr val="DEDE4B"/>
                </a:gs>
                <a:gs pos="100000">
                  <a:srgbClr val="FFFF5A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3522132" y="435449"/>
              <a:ext cx="2249310" cy="1412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AUTONOMIA</a:t>
              </a:r>
              <a:r>
                <a:rPr lang="it-IT" sz="16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la conquista dell’autonomia pratica di espressione,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di pensiero e di consapevolezza delle regole</a:t>
              </a:r>
              <a:endParaRPr sz="1600" b="0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6120749" y="1618271"/>
              <a:ext cx="2922686" cy="2631961"/>
            </a:xfrm>
            <a:prstGeom prst="ellipse">
              <a:avLst/>
            </a:prstGeom>
            <a:gradFill>
              <a:gsLst>
                <a:gs pos="0">
                  <a:srgbClr val="006C2D"/>
                </a:gs>
                <a:gs pos="50000">
                  <a:srgbClr val="009E40"/>
                </a:gs>
                <a:gs pos="100000">
                  <a:srgbClr val="00BD4E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6548766" y="2003713"/>
              <a:ext cx="2066652" cy="1861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CITTADINANZA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la scoperta dell’altro da sé come primo riconoscimento dei diritti e doveri  e come rispetto degli altri, dell’ambiente e della natura</a:t>
              </a:r>
              <a:endParaRPr sz="1600" b="0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3116327" y="4237521"/>
              <a:ext cx="3242534" cy="2304394"/>
            </a:xfrm>
            <a:prstGeom prst="ellipse">
              <a:avLst/>
            </a:prstGeom>
            <a:gradFill>
              <a:gsLst>
                <a:gs pos="0">
                  <a:srgbClr val="FF99CB"/>
                </a:gs>
                <a:gs pos="50000">
                  <a:srgbClr val="FFBFDC"/>
                </a:gs>
                <a:gs pos="100000">
                  <a:srgbClr val="FFDFED"/>
                </a:gs>
              </a:gsLst>
              <a:lin ang="16200000" scaled="0"/>
            </a:gra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3591185" y="4574992"/>
              <a:ext cx="2292818" cy="1629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COMPETENZE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lo sviluppo di molteplici intelligenze per diventare competenti in vari campi: linguistico, matematico, scentifico,….</a:t>
              </a:r>
              <a:endParaRPr sz="1600" b="0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158269" y="1785821"/>
              <a:ext cx="2969491" cy="2598468"/>
            </a:xfrm>
            <a:prstGeom prst="ellips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lin ang="16200000" scaled="0"/>
            </a:gra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593141" y="2166358"/>
              <a:ext cx="2099747" cy="1837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IDENTITA’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600" b="0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ciascun bambino/a è persona unica ed irrepetibile; matura la propria identità psicofisica, personale e culturale</a:t>
              </a:r>
              <a:endParaRPr sz="1600" b="0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3D7">
            <a:alpha val="65882"/>
          </a:srgbClr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4"/>
          <p:cNvGrpSpPr/>
          <p:nvPr/>
        </p:nvGrpSpPr>
        <p:grpSpPr>
          <a:xfrm>
            <a:off x="0" y="0"/>
            <a:ext cx="9129772" cy="6857639"/>
            <a:chOff x="0" y="0"/>
            <a:chExt cx="9129772" cy="6857639"/>
          </a:xfrm>
        </p:grpSpPr>
        <p:sp>
          <p:nvSpPr>
            <p:cNvPr id="426" name="Google Shape;426;p14"/>
            <p:cNvSpPr/>
            <p:nvPr/>
          </p:nvSpPr>
          <p:spPr>
            <a:xfrm>
              <a:off x="207209" y="0"/>
              <a:ext cx="2085831" cy="2037265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512672" y="298351"/>
              <a:ext cx="1474905" cy="1440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1- Le maestre mi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accolgono e incontro i miei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compagni 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 rot="-3180740">
              <a:off x="3402787" y="2392175"/>
              <a:ext cx="332450" cy="549784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396224" y="2624502"/>
              <a:ext cx="2246866" cy="1522826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725270" y="2847515"/>
              <a:ext cx="1588774" cy="107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8- Ci salutiamo con un racconto o una canzone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 rot="-5173855">
              <a:off x="3343700" y="3241629"/>
              <a:ext cx="332450" cy="44750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0" y="4327180"/>
              <a:ext cx="3038582" cy="2338383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 txBox="1"/>
            <p:nvPr/>
          </p:nvSpPr>
          <p:spPr>
            <a:xfrm>
              <a:off x="444990" y="4669628"/>
              <a:ext cx="2148602" cy="1653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7-Nel pomeriggio mi dedico alle attività in lingua inglese, o alle attività espressive </a:t>
              </a: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(se sono piccolo riposo nella «stanza della nanna»)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 rot="-6938622">
              <a:off x="3682489" y="3709457"/>
              <a:ext cx="332450" cy="465084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3576827" y="4572874"/>
              <a:ext cx="2682593" cy="2284765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 txBox="1"/>
            <p:nvPr/>
          </p:nvSpPr>
          <p:spPr>
            <a:xfrm>
              <a:off x="3969684" y="4907470"/>
              <a:ext cx="1896879" cy="1615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6-Dopo il pranzo faccio un  gioco di movimento e di socializzazione nei </a:t>
              </a:r>
              <a:r>
                <a:rPr lang="it-IT" sz="16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saloni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 nel giardino</a:t>
              </a: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 rot="-10570264">
              <a:off x="4775146" y="4110351"/>
              <a:ext cx="332450" cy="342574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3565537" y="2259403"/>
              <a:ext cx="2606301" cy="196147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 txBox="1"/>
            <p:nvPr/>
          </p:nvSpPr>
          <p:spPr>
            <a:xfrm>
              <a:off x="3947221" y="2546654"/>
              <a:ext cx="1842933" cy="1386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 MIA GIORNATA ALLA SCUOLA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DELL’INFANZIA</a:t>
              </a:r>
              <a:endPara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 rot="-447482">
              <a:off x="4531152" y="1837316"/>
              <a:ext cx="353401" cy="466570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419737" y="0"/>
              <a:ext cx="2294059" cy="1867543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 txBox="1"/>
            <p:nvPr/>
          </p:nvSpPr>
          <p:spPr>
            <a:xfrm>
              <a:off x="3755694" y="273495"/>
              <a:ext cx="1622145" cy="1320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2-Mentre arrivano i miei amici organizzo il gioco che preferisco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 rot="5053304" flipH="1">
              <a:off x="6167328" y="2864049"/>
              <a:ext cx="332450" cy="4641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6443954" y="146960"/>
              <a:ext cx="2471873" cy="2203676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 txBox="1"/>
            <p:nvPr/>
          </p:nvSpPr>
          <p:spPr>
            <a:xfrm>
              <a:off x="6805951" y="469681"/>
              <a:ext cx="1747879" cy="1558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3-Ci ritroviamo nel grande gruppo «circle time», per le routine </a:t>
              </a: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(conversazione, giochi per la socializzazione,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calendario)</a:t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 rot="2171786">
              <a:off x="5576636" y="2156308"/>
              <a:ext cx="332450" cy="34147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6836270" y="2586140"/>
              <a:ext cx="2293502" cy="1819222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 txBox="1"/>
            <p:nvPr/>
          </p:nvSpPr>
          <p:spPr>
            <a:xfrm>
              <a:off x="7172146" y="2852559"/>
              <a:ext cx="1621750" cy="128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4-Formiamo gruppi di età omogenea per le attività del progetto psicopedagogico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 rot="8086741">
              <a:off x="5783017" y="3574122"/>
              <a:ext cx="332450" cy="507899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866924" y="4727277"/>
              <a:ext cx="2080825" cy="1379174"/>
            </a:xfrm>
            <a:prstGeom prst="ellipse">
              <a:avLst/>
            </a:prstGeom>
            <a:solidFill>
              <a:srgbClr val="31859B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 txBox="1"/>
            <p:nvPr/>
          </p:nvSpPr>
          <p:spPr>
            <a:xfrm>
              <a:off x="7171654" y="4929252"/>
              <a:ext cx="1471365" cy="975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5-Vado in </a:t>
              </a:r>
              <a:r>
                <a:rPr lang="it-IT" sz="16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bagno,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 lavo le mani e mi preparo per il pranzo</a:t>
              </a: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3B3D7"/>
            </a:gs>
            <a:gs pos="100000">
              <a:srgbClr val="D4DEFF"/>
            </a:gs>
          </a:gsLst>
          <a:lin ang="5400000" scaled="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"/>
          <p:cNvSpPr txBox="1"/>
          <p:nvPr/>
        </p:nvSpPr>
        <p:spPr>
          <a:xfrm>
            <a:off x="194400" y="274680"/>
            <a:ext cx="881568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PERCORSI E PROGETTI DI SCUOLA E D’ISTITUTO 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194040" y="980640"/>
            <a:ext cx="2703600" cy="122965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Progetto accoglienza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Accoglienza personalizzata secondo  i criteri di flessibilità e gradualità.  Strutturazione di spazi, tempi e attività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79640" y="3069000"/>
            <a:ext cx="2861640" cy="122965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Progetto continuità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scuola dell’infanzia - scuola primaria: incontri fra i due ordini di scuola per condividere attività tra bambini e osservazioni tra docenti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3"/>
          <p:cNvSpPr/>
          <p:nvPr/>
        </p:nvSpPr>
        <p:spPr>
          <a:xfrm flipH="1">
            <a:off x="3230640" y="3069000"/>
            <a:ext cx="2708280" cy="1506651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Progetto «teatro in lingua inglese»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lang="it-IT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valorizzare l’espressione teatrale, la mimica e la gestualità veicolate dalla lingua inglese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3"/>
          <p:cNvSpPr/>
          <p:nvPr/>
        </p:nvSpPr>
        <p:spPr>
          <a:xfrm>
            <a:off x="3256200" y="980640"/>
            <a:ext cx="2683440" cy="1506651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Progetto di lingua inglese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momenti comunicativi quotidiani in L2 guidati dall’insegnante di lingua inglese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777239" y="5157360"/>
            <a:ext cx="7696201" cy="181442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progetto psicopedagogico per gruppi di età omogenea con la consulenza della dott.ssa Elena Lazzaroni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 articola in specifici laboratori per lo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sviluppo dei prerequisiti neuromotori alla scuola dell’infanzia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6487200" y="980640"/>
            <a:ext cx="2522520" cy="129120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«profumi e sapori dell’orto»</a:t>
            </a:r>
            <a:r>
              <a:rPr lang="it-IT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lang="it-IT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promuovere il  riconoscimento e il rispetto della natura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6115320" y="3069000"/>
            <a:ext cx="2894760" cy="122965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 per leggere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letture delle insegnanti e uscite in biblioteca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659</Words>
  <Application>Microsoft Office PowerPoint</Application>
  <PresentationFormat>Presentazione su schermo (4:3)</PresentationFormat>
  <Paragraphs>86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Informazioni utili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 PC02</cp:lastModifiedBy>
  <cp:revision>13</cp:revision>
  <dcterms:created xsi:type="dcterms:W3CDTF">2015-01-19T13:52:13Z</dcterms:created>
  <dcterms:modified xsi:type="dcterms:W3CDTF">2022-12-27T07:30:21Z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