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9" r:id="rId1"/>
  </p:sldMasterIdLst>
  <p:sldIdLst>
    <p:sldId id="256" r:id="rId2"/>
    <p:sldId id="257" r:id="rId3"/>
    <p:sldId id="264" r:id="rId4"/>
    <p:sldId id="275" r:id="rId5"/>
    <p:sldId id="265" r:id="rId6"/>
    <p:sldId id="276" r:id="rId7"/>
    <p:sldId id="268" r:id="rId8"/>
    <p:sldId id="267" r:id="rId9"/>
    <p:sldId id="269" r:id="rId10"/>
    <p:sldId id="272" r:id="rId11"/>
    <p:sldId id="273" r:id="rId12"/>
    <p:sldId id="274" r:id="rId13"/>
    <p:sldId id="27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1"/>
    <p:restoredTop sz="94662"/>
  </p:normalViewPr>
  <p:slideViewPr>
    <p:cSldViewPr snapToGrid="0">
      <p:cViewPr varScale="1">
        <p:scale>
          <a:sx n="109" d="100"/>
          <a:sy n="109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3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49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9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757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4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1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82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90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44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46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29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29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7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crizione.istruzione.i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ercalatuascuola.istruzione.it/cercalatuascuola/istituti/BSIC82000E/ic-tenpellegrini-pisogne/ptof/" TargetMode="External"/><Relationship Id="rId2" Type="http://schemas.openxmlformats.org/officeDocument/2006/relationships/hyperlink" Target="http://www.icpisogne.edu.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pisogne.edu.it/pagine/iscrizioni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ISCRIZIONI ANNO SCOLASTICO 2023-2024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 b="1" dirty="0"/>
              <a:t>Istituto Comprensivo "Tenente Giovanni Corna Pellegrini" di Pisogne </a:t>
            </a:r>
          </a:p>
        </p:txBody>
      </p:sp>
    </p:spTree>
    <p:extLst>
      <p:ext uri="{BB962C8B-B14F-4D97-AF65-F5344CB8AC3E}">
        <p14:creationId xmlns:p14="http://schemas.microsoft.com/office/powerpoint/2010/main" val="246622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6E64F-3F6D-4E12-A908-1F9835322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651" y="561173"/>
            <a:ext cx="8610600" cy="1293028"/>
          </a:xfrm>
        </p:spPr>
        <p:txBody>
          <a:bodyPr/>
          <a:lstStyle/>
          <a:p>
            <a:r>
              <a:rPr lang="it-IT" b="1" dirty="0"/>
              <a:t>COME ISCRIVERSI: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13A0D6-F08C-4D8D-AC10-13F5B6177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10" y="1705563"/>
            <a:ext cx="10921041" cy="474299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it-IT" b="1" dirty="0"/>
              <a:t>REGISTRARSI sul sito </a:t>
            </a:r>
            <a:r>
              <a:rPr lang="it-IT" b="1" dirty="0">
                <a:hlinkClick r:id="rId2"/>
              </a:rPr>
              <a:t>www.iscrizione.istruzione.it</a:t>
            </a:r>
            <a:r>
              <a:rPr lang="it-IT" b="1" dirty="0"/>
              <a:t> (</a:t>
            </a:r>
            <a:r>
              <a:rPr lang="it-IT" b="1" dirty="0">
                <a:ea typeface="+mn-lt"/>
                <a:cs typeface="+mn-lt"/>
              </a:rPr>
              <a:t>M.I.U.R.) </a:t>
            </a:r>
            <a:r>
              <a:rPr lang="it-IT" b="1" dirty="0"/>
              <a:t>utilizzando le credenziali relative all'identità digitale SPID.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 algn="ctr">
              <a:buNone/>
            </a:pPr>
            <a:r>
              <a:rPr lang="it-IT" b="1" dirty="0"/>
              <a:t>DOPO AVER EFFETTUATO LA REGISTRAZIONE</a:t>
            </a:r>
          </a:p>
          <a:p>
            <a:pPr marL="0" indent="0" algn="ctr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2.  Accedere al sito </a:t>
            </a:r>
            <a:r>
              <a:rPr lang="it-IT" b="1" dirty="0">
                <a:hlinkClick r:id="rId2"/>
              </a:rPr>
              <a:t>www.iscrizione.istruzione.it</a:t>
            </a:r>
            <a:r>
              <a:rPr lang="it-IT" b="1" dirty="0"/>
              <a:t> (M.I.U.R.) COMPILARE la domanda in tutte le sue parti.</a:t>
            </a:r>
          </a:p>
          <a:p>
            <a:pPr marL="0" indent="0">
              <a:buNone/>
            </a:pPr>
            <a:endParaRPr lang="it-IT" b="1" dirty="0"/>
          </a:p>
          <a:p>
            <a:pPr marL="0" indent="0">
              <a:buNone/>
            </a:pPr>
            <a:r>
              <a:rPr lang="it-IT" b="1" dirty="0"/>
              <a:t>3. CODICE MECCANOGRAFICO DELLA SCUOLA:</a:t>
            </a:r>
          </a:p>
          <a:p>
            <a:pPr marL="0" indent="0">
              <a:buNone/>
            </a:pPr>
            <a:r>
              <a:rPr lang="it-IT" b="1" dirty="0"/>
              <a:t>Primaria Gratacasolo: BSEE82002N</a:t>
            </a:r>
          </a:p>
          <a:p>
            <a:pPr marL="0" indent="0">
              <a:buNone/>
            </a:pPr>
            <a:r>
              <a:rPr lang="it-IT" b="1" dirty="0"/>
              <a:t>Primaria Pisogne: BSEE82001L</a:t>
            </a:r>
          </a:p>
          <a:p>
            <a:pPr marL="0" indent="0">
              <a:buNone/>
            </a:pPr>
            <a:r>
              <a:rPr lang="it-IT" b="1" dirty="0"/>
              <a:t>Secondaria Gratacasolo e Pisogne: BSMM82001G</a:t>
            </a:r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20215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63C274-89DC-404C-962C-4DF370E1C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125" y="1265718"/>
            <a:ext cx="10820400" cy="5059293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sz="2800" b="1" dirty="0">
                <a:solidFill>
                  <a:schemeClr val="tx1"/>
                </a:solidFill>
              </a:rPr>
              <a:t>CHI PUO' ISCRIVERSI: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INFANZIA i bambini che compiono tre anni di età entro il 30/12/2020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oppure i bambini che compiono i tre anni fra l'1gennaio e il 30 aprile 2021 (</a:t>
            </a:r>
            <a:r>
              <a:rPr lang="it-IT" b="1" dirty="0" err="1">
                <a:solidFill>
                  <a:schemeClr val="tx1"/>
                </a:solidFill>
              </a:rPr>
              <a:t>anticipatari</a:t>
            </a:r>
            <a:r>
              <a:rPr lang="it-IT" b="1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PRIMARIA i bambini che compiono i sei anni di età entro il 31/12/2017  </a:t>
            </a: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oppure i bambini nati tra il 1gennaio e il 30 aprile  2018 (</a:t>
            </a:r>
            <a:r>
              <a:rPr lang="it-IT" b="1" dirty="0" err="1">
                <a:solidFill>
                  <a:schemeClr val="tx1"/>
                </a:solidFill>
              </a:rPr>
              <a:t>anticipatari</a:t>
            </a:r>
            <a:r>
              <a:rPr lang="it-IT" b="1" dirty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SECONDARIA i ragazzi che concludono il quinto anno della scuola Primaria nell'anno scolastico 2022/2023.</a:t>
            </a: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it-I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4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17A24725-E87A-3E46-13F7-3BF80D3F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5" y="537238"/>
            <a:ext cx="10364451" cy="900794"/>
          </a:xfrm>
        </p:spPr>
        <p:txBody>
          <a:bodyPr/>
          <a:lstStyle/>
          <a:p>
            <a:r>
              <a:rPr lang="it-IT" b="1" dirty="0"/>
              <a:t>Visite guidate ai plessi: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6BB075C0-F104-D286-1BEB-553374EB1BA4}"/>
              </a:ext>
            </a:extLst>
          </p:cNvPr>
          <p:cNvSpPr txBox="1">
            <a:spLocks/>
          </p:cNvSpPr>
          <p:nvPr/>
        </p:nvSpPr>
        <p:spPr>
          <a:xfrm>
            <a:off x="523876" y="1590011"/>
            <a:ext cx="7563484" cy="38760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b="1" dirty="0">
              <a:solidFill>
                <a:schemeClr val="tx1"/>
              </a:solidFill>
            </a:endParaRPr>
          </a:p>
          <a:p>
            <a:pPr algn="l"/>
            <a:r>
              <a:rPr lang="it-IT" sz="2800" b="1" u="sng" dirty="0">
                <a:solidFill>
                  <a:schemeClr val="tx1"/>
                </a:solidFill>
              </a:rPr>
              <a:t>Pisogne</a:t>
            </a:r>
            <a:r>
              <a:rPr lang="it-IT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SABATO 10 e 17 dicembre dalle ore 8:30 alle 10:00</a:t>
            </a:r>
          </a:p>
          <a:p>
            <a:pPr algn="l"/>
            <a:r>
              <a:rPr lang="it-IT" sz="2800" b="1" u="sng" dirty="0">
                <a:solidFill>
                  <a:schemeClr val="tx1"/>
                </a:solidFill>
              </a:rPr>
              <a:t>Gratacasolo 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SABATO 10 dicembre dalle ore 9:00 alle 10:00</a:t>
            </a:r>
          </a:p>
          <a:p>
            <a:pPr algn="l"/>
            <a:r>
              <a:rPr lang="it-IT" b="1" dirty="0">
                <a:solidFill>
                  <a:schemeClr val="tx1"/>
                </a:solidFill>
              </a:rPr>
              <a:t>SABATO 17 dicembre alle ore 10:00 alle 11:00</a:t>
            </a:r>
          </a:p>
          <a:p>
            <a:pPr algn="l"/>
            <a:endParaRPr lang="it-IT" b="1" dirty="0">
              <a:solidFill>
                <a:schemeClr val="tx1"/>
              </a:solidFill>
            </a:endParaRPr>
          </a:p>
          <a:p>
            <a:pPr algn="l"/>
            <a:endParaRPr lang="it-IT" b="1" dirty="0">
              <a:solidFill>
                <a:schemeClr val="tx1"/>
              </a:solidFill>
            </a:endParaRPr>
          </a:p>
          <a:p>
            <a:pPr algn="l"/>
            <a:endParaRPr lang="it-IT" b="1" dirty="0">
              <a:solidFill>
                <a:schemeClr val="tx1"/>
              </a:solidFill>
            </a:endParaRPr>
          </a:p>
          <a:p>
            <a:pPr algn="l"/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AE70751-CB53-1962-F052-2981E9962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19" y="3910662"/>
            <a:ext cx="4761791" cy="256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88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98EDB-4426-4548-B2F8-D45F2805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320"/>
            <a:ext cx="12191999" cy="1716509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/>
              <a:t>Inoltre La segreteria è disponibile per chiarimenti ed eventuali delucidazioni telefoniche al 0364880416 </a:t>
            </a:r>
            <a:br>
              <a:rPr lang="it-IT" sz="3200" b="1" dirty="0"/>
            </a:br>
            <a:r>
              <a:rPr lang="it-IT" sz="3200" b="1" dirty="0"/>
              <a:t> nei seguenti orari: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CC39ED-1B9C-1544-A110-FBAAB16FD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2183" y="2183869"/>
            <a:ext cx="8067631" cy="3790211"/>
          </a:xfrm>
          <a:solidFill>
            <a:schemeClr val="accent6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it-IT" sz="2800" b="1" dirty="0">
                <a:solidFill>
                  <a:schemeClr val="tx1"/>
                </a:solidFill>
              </a:rPr>
              <a:t>Lunedì- mercoledì-</a:t>
            </a:r>
            <a:r>
              <a:rPr lang="it-IT" sz="2800" b="1" dirty="0" err="1">
                <a:solidFill>
                  <a:schemeClr val="tx1"/>
                </a:solidFill>
              </a:rPr>
              <a:t>venedì</a:t>
            </a:r>
            <a:r>
              <a:rPr lang="it-IT" sz="2800" b="1" dirty="0">
                <a:solidFill>
                  <a:schemeClr val="tx1"/>
                </a:solidFill>
              </a:rPr>
              <a:t>– sabato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Dalle 11:30 alle  13:15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Martedì-</a:t>
            </a:r>
            <a:r>
              <a:rPr lang="it-IT" sz="2800" b="1" dirty="0" err="1">
                <a:solidFill>
                  <a:schemeClr val="tx1"/>
                </a:solidFill>
              </a:rPr>
              <a:t>giovedi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Dalle 7:30 alle 8:15</a:t>
            </a:r>
          </a:p>
          <a:p>
            <a:pPr algn="ctr"/>
            <a:r>
              <a:rPr lang="it-IT" sz="2800" b="1" dirty="0">
                <a:solidFill>
                  <a:schemeClr val="tx1"/>
                </a:solidFill>
              </a:rPr>
              <a:t>Lunedì – martedì- venerdì </a:t>
            </a:r>
          </a:p>
          <a:p>
            <a:pPr algn="ctr"/>
            <a:r>
              <a:rPr lang="it-IT" sz="2800" dirty="0">
                <a:solidFill>
                  <a:schemeClr val="tx1"/>
                </a:solidFill>
              </a:rPr>
              <a:t>dalle ore 16:00 alle ore17:00</a:t>
            </a:r>
          </a:p>
        </p:txBody>
      </p:sp>
    </p:spTree>
    <p:extLst>
      <p:ext uri="{BB962C8B-B14F-4D97-AF65-F5344CB8AC3E}">
        <p14:creationId xmlns:p14="http://schemas.microsoft.com/office/powerpoint/2010/main" val="383498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D3FBEB8F-E165-7CEB-3669-BE1B759B2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778"/>
            <a:ext cx="10820399" cy="4321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it-IT" b="1" dirty="0"/>
              <a:t/>
            </a:r>
            <a:br>
              <a:rPr lang="it-IT" b="1" dirty="0"/>
            </a:br>
            <a:r>
              <a:rPr lang="it-IT" b="1" dirty="0"/>
              <a:t>Per assistenza nella compilazione della domanda la scuola ha attivato a partire </a:t>
            </a:r>
            <a:r>
              <a:rPr lang="it-IT" b="1" dirty="0" err="1"/>
              <a:t>daL</a:t>
            </a:r>
            <a:r>
              <a:rPr lang="it-IT" b="1" dirty="0"/>
              <a:t> 9 al 30 Gennaio</a:t>
            </a:r>
            <a:br>
              <a:rPr lang="it-IT" b="1" dirty="0"/>
            </a:br>
            <a:r>
              <a:rPr lang="it-IT" b="1" dirty="0"/>
              <a:t>uno sportello su prenotazione </a:t>
            </a:r>
            <a:br>
              <a:rPr lang="it-IT" b="1" dirty="0"/>
            </a:br>
            <a:r>
              <a:rPr lang="it-IT" b="1" dirty="0"/>
              <a:t>nelle giornate di: </a:t>
            </a:r>
            <a:br>
              <a:rPr lang="it-IT" b="1" dirty="0"/>
            </a:br>
            <a:r>
              <a:rPr lang="it-IT" b="1" dirty="0"/>
              <a:t>lunedì ore 14:00/16:00 e </a:t>
            </a:r>
            <a:br>
              <a:rPr lang="it-IT" b="1" dirty="0"/>
            </a:br>
            <a:r>
              <a:rPr lang="it-IT" b="1" dirty="0"/>
              <a:t>sabato 10:00/12:00</a:t>
            </a:r>
            <a:br>
              <a:rPr lang="it-IT" b="1" dirty="0"/>
            </a:br>
            <a:r>
              <a:rPr lang="it-IT" b="1" dirty="0"/>
              <a:t>rivolgersi ad </a:t>
            </a:r>
            <a:r>
              <a:rPr lang="it-IT" b="1" dirty="0" err="1"/>
              <a:t>annalisa</a:t>
            </a:r>
            <a:r>
              <a:rPr lang="it-IT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89994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461C78-053C-408E-B1AA-12AD89FDC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 nostre scuole: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54FE24-AFB1-4EEE-A2FE-DFB556E91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SCUOLA DELL'INFANZIA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24FEF6D-8CD8-45DC-8360-6204D0C04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SCUOLA PRIMARIA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77B01E2-DC2E-449C-9B3D-C844AFAEA9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SCUOLA SECONDARIA </a:t>
            </a:r>
          </a:p>
        </p:txBody>
      </p:sp>
      <p:pic>
        <p:nvPicPr>
          <p:cNvPr id="9" name="Immagine 9" descr="Immagine che contiene esterni, edificio, via, marciapiede&#10;&#10;Descrizione generata con affidabilità molto elevata">
            <a:extLst>
              <a:ext uri="{FF2B5EF4-FFF2-40B4-BE49-F238E27FC236}">
                <a16:creationId xmlns:a16="http://schemas.microsoft.com/office/drawing/2014/main" id="{4A5B4E6E-6027-4472-994A-AE71C00F5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261324"/>
            <a:ext cx="3001992" cy="1701200"/>
          </a:xfrm>
          <a:prstGeom prst="rect">
            <a:avLst/>
          </a:prstGeom>
        </p:spPr>
      </p:pic>
      <p:pic>
        <p:nvPicPr>
          <p:cNvPr id="11" name="Immagine 11" descr="Immagine che contiene edificio, esterni, facciata, sedendo&#10;&#10;Descrizione generata con affidabilità molto elevata">
            <a:extLst>
              <a:ext uri="{FF2B5EF4-FFF2-40B4-BE49-F238E27FC236}">
                <a16:creationId xmlns:a16="http://schemas.microsoft.com/office/drawing/2014/main" id="{6788040B-D7CB-4BB6-9824-F41FF43DC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04" y="4110788"/>
            <a:ext cx="3001992" cy="1871328"/>
          </a:xfrm>
          <a:prstGeom prst="rect">
            <a:avLst/>
          </a:prstGeom>
        </p:spPr>
      </p:pic>
      <p:pic>
        <p:nvPicPr>
          <p:cNvPr id="13" name="Immagine 13" descr="Immagine che contiene edificio, esterni, verde, facciata&#10;&#10;Descrizione generata con affidabilità molto elevata">
            <a:extLst>
              <a:ext uri="{FF2B5EF4-FFF2-40B4-BE49-F238E27FC236}">
                <a16:creationId xmlns:a16="http://schemas.microsoft.com/office/drawing/2014/main" id="{5BD1E7A8-2738-4F82-B3E2-A656CA28A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7495" y="3133545"/>
            <a:ext cx="2973237" cy="22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448134-051A-4042-AF31-6390923EC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378" y="378611"/>
            <a:ext cx="8610600" cy="1044238"/>
          </a:xfrm>
        </p:spPr>
        <p:txBody>
          <a:bodyPr>
            <a:normAutofit/>
          </a:bodyPr>
          <a:lstStyle/>
          <a:p>
            <a:r>
              <a:rPr lang="it-IT" sz="4800" b="1" dirty="0"/>
              <a:t>La SCUOLA SECONDARIA: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BEAC2F-E337-472F-819E-8B3EDF6CC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08" y="1422850"/>
            <a:ext cx="6229525" cy="50565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1800" b="1" dirty="0"/>
              <a:t>PLESS0 DI PISOGNE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Due sessioni con orario scolastico dalle ore 8:00 alle 13:00 dal lunedì al sabato.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Una sessione con orario scolastico                           dal lunedì al venerdì 8:00-13:00;                                                     lunedì pomeriggio dalle 14:00 alle 17:00;        mercoledì pomeriggio dalle 14:00 alle 16:00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Sperimentazione con classi digitali (la scuola fornisce un tablet IPAD della Apple per la didattica digitale)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Attività di CLIL su entrambi i plessi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Progetto ECDL su entrambi i plessi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Gruppo sportivo scolastico per entrambi i plessi 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Progetto Consiglio Comunale Ragazzi (coinvolge gli studenti di entrambi i plessi)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Progetto aule dedicate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Settimana dei talenti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it-IT" sz="1800" b="1" dirty="0"/>
              <a:t>Scambi culturali con Francia e Polonia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3549F9F9-6E14-951D-E35A-C3AE9F0D3845}"/>
              </a:ext>
            </a:extLst>
          </p:cNvPr>
          <p:cNvSpPr txBox="1">
            <a:spLocks/>
          </p:cNvSpPr>
          <p:nvPr/>
        </p:nvSpPr>
        <p:spPr>
          <a:xfrm>
            <a:off x="6468533" y="1422850"/>
            <a:ext cx="5644445" cy="50565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1800" b="1" dirty="0"/>
              <a:t>PLESS0 DI GRATACASOLO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Orario scolastico dalle ore 8:00 alle 13:00.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Sperimentazione con classi digitali (la scuola fornisce un tablet IPAD della Apple per la didattica digitale)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Attività di CLIL su entrambi i plessi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Progetto ECDL su entrambi i plessi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Gruppo sportivo scolastico per entrambi i plessi  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Progetto Consiglio Comunale Ragazzi (coinvolge gli studenti di entrambi i plessi)</a:t>
            </a:r>
          </a:p>
          <a:p>
            <a:pPr>
              <a:spcBef>
                <a:spcPts val="600"/>
              </a:spcBef>
            </a:pPr>
            <a:r>
              <a:rPr lang="it-IT" sz="1800" b="1" dirty="0"/>
              <a:t>Scambi culturali con Francia e Polonia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1800" b="1" dirty="0"/>
              <a:t>Progetto aule dedicate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1800" b="1" dirty="0"/>
              <a:t>Settimana dei talenti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sz="18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sz="18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sz="1800" b="1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it-IT" sz="1800" b="1" dirty="0"/>
          </a:p>
          <a:p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413546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2EA62-3767-462D-B841-09FB9466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0949" y="1389428"/>
            <a:ext cx="3962760" cy="1293028"/>
          </a:xfrm>
        </p:spPr>
        <p:txBody>
          <a:bodyPr/>
          <a:lstStyle/>
          <a:p>
            <a:r>
              <a:rPr lang="it-IT" b="1" i="1" dirty="0"/>
              <a:t>Il tempo SCUOLA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262B9A-99B0-4A05-9674-332E4051C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0932" y="1389428"/>
            <a:ext cx="6110017" cy="5030539"/>
          </a:xfr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/>
              <a:t> </a:t>
            </a:r>
            <a:r>
              <a:rPr lang="it-IT" sz="2800" b="1" u="sng" dirty="0"/>
              <a:t>30 ORE </a:t>
            </a:r>
            <a:endParaRPr lang="it-IT" b="1" u="sng" dirty="0"/>
          </a:p>
          <a:p>
            <a:r>
              <a:rPr lang="it-IT" sz="2600" b="1" dirty="0"/>
              <a:t>Italiano 6h</a:t>
            </a:r>
          </a:p>
          <a:p>
            <a:r>
              <a:rPr lang="it-IT" sz="2600" b="1" dirty="0"/>
              <a:t>Matematica 4h</a:t>
            </a:r>
          </a:p>
          <a:p>
            <a:r>
              <a:rPr lang="it-IT" sz="2600" b="1" dirty="0"/>
              <a:t>Storia </a:t>
            </a:r>
            <a:r>
              <a:rPr lang="it-IT" sz="2600" b="1" dirty="0">
                <a:ea typeface="+mn-lt"/>
                <a:cs typeface="+mn-lt"/>
              </a:rPr>
              <a:t>2h</a:t>
            </a:r>
          </a:p>
          <a:p>
            <a:r>
              <a:rPr lang="it-IT" sz="2600" b="1" dirty="0"/>
              <a:t>Geografia </a:t>
            </a:r>
            <a:r>
              <a:rPr lang="it-IT" sz="2600" b="1" dirty="0">
                <a:ea typeface="+mn-lt"/>
                <a:cs typeface="+mn-lt"/>
              </a:rPr>
              <a:t>2h</a:t>
            </a:r>
          </a:p>
          <a:p>
            <a:r>
              <a:rPr lang="it-IT" sz="2600" b="1" dirty="0"/>
              <a:t>Ed. Fisica </a:t>
            </a:r>
            <a:r>
              <a:rPr lang="it-IT" sz="2600" b="1" dirty="0">
                <a:ea typeface="+mn-lt"/>
                <a:cs typeface="+mn-lt"/>
              </a:rPr>
              <a:t>2h</a:t>
            </a:r>
          </a:p>
          <a:p>
            <a:r>
              <a:rPr lang="it-IT" sz="2600" b="1" dirty="0"/>
              <a:t>Musica 2h</a:t>
            </a:r>
          </a:p>
          <a:p>
            <a:r>
              <a:rPr lang="it-IT" sz="2600" b="1" dirty="0"/>
              <a:t>Arte- immagine 2h</a:t>
            </a:r>
            <a:endParaRPr lang="it-IT" sz="2600" b="1" dirty="0">
              <a:ea typeface="+mn-lt"/>
              <a:cs typeface="+mn-lt"/>
            </a:endParaRPr>
          </a:p>
          <a:p>
            <a:r>
              <a:rPr lang="it-IT" sz="2600" b="1" dirty="0"/>
              <a:t>Religione / alternativa 1h</a:t>
            </a:r>
          </a:p>
          <a:p>
            <a:r>
              <a:rPr lang="it-IT" sz="2600" b="1" dirty="0"/>
              <a:t>Scienze </a:t>
            </a:r>
            <a:r>
              <a:rPr lang="it-IT" sz="2600" b="1" dirty="0">
                <a:ea typeface="+mn-lt"/>
                <a:cs typeface="+mn-lt"/>
              </a:rPr>
              <a:t>2h</a:t>
            </a:r>
          </a:p>
          <a:p>
            <a:r>
              <a:rPr lang="it-IT" sz="2600" b="1" dirty="0">
                <a:ea typeface="+mn-lt"/>
                <a:cs typeface="+mn-lt"/>
              </a:rPr>
              <a:t>Inglese 3h</a:t>
            </a:r>
          </a:p>
          <a:p>
            <a:r>
              <a:rPr lang="it-IT" sz="2600" b="1" dirty="0"/>
              <a:t>Francese 2h</a:t>
            </a:r>
          </a:p>
          <a:p>
            <a:r>
              <a:rPr lang="it-IT" sz="2600" b="1" dirty="0"/>
              <a:t>Tecnologia 2h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950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36DE228-BD22-41A7-8954-8585AF710FE9}"/>
              </a:ext>
            </a:extLst>
          </p:cNvPr>
          <p:cNvSpPr txBox="1"/>
          <p:nvPr/>
        </p:nvSpPr>
        <p:spPr>
          <a:xfrm>
            <a:off x="163183" y="1414012"/>
            <a:ext cx="2067465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P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R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O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G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E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T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T</a:t>
            </a:r>
          </a:p>
          <a:p>
            <a:pPr algn="ctr"/>
            <a:r>
              <a:rPr lang="it-IT" sz="4000" b="1" i="1" cap="all">
                <a:latin typeface="+mj-lt"/>
                <a:ea typeface="+mj-ea"/>
                <a:cs typeface="+mj-cs"/>
              </a:rPr>
              <a:t>I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A916E6AC-E973-4E8E-9971-2B900FF2B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787" y="1346205"/>
            <a:ext cx="4878865" cy="240417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92665" y="1241996"/>
            <a:ext cx="628088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Scuola digitale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Progetto ECDL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CLIL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Gruppo Sportivo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CCR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Scambi culturali con l’estero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Affettività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Orientamento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Settimana dei talenti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it-IT" sz="3200" b="1" dirty="0">
                <a:solidFill>
                  <a:srgbClr val="002060"/>
                </a:solidFill>
              </a:rPr>
              <a:t>Progetto aule dedicate</a:t>
            </a:r>
          </a:p>
        </p:txBody>
      </p:sp>
    </p:spTree>
    <p:extLst>
      <p:ext uri="{BB962C8B-B14F-4D97-AF65-F5344CB8AC3E}">
        <p14:creationId xmlns:p14="http://schemas.microsoft.com/office/powerpoint/2010/main" val="231682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952AB5-8A1E-49B4-98DA-EB6413CC8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L'Istituto collabora con: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7C6D0-63B2-4E47-91D0-F5798C6CE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7052" y="1674599"/>
            <a:ext cx="3451582" cy="682765"/>
          </a:xfrm>
        </p:spPr>
        <p:txBody>
          <a:bodyPr/>
          <a:lstStyle/>
          <a:p>
            <a:r>
              <a:rPr lang="it-IT" b="1" i="1" dirty="0">
                <a:solidFill>
                  <a:schemeClr val="accent6"/>
                </a:solidFill>
              </a:rPr>
              <a:t>COMUNE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85ED7737-F9DA-4A5D-8D3C-BB2DAB32D9F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247694" y="2400498"/>
            <a:ext cx="3451582" cy="166122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z="1800" dirty="0"/>
              <a:t>Mensa</a:t>
            </a:r>
          </a:p>
          <a:p>
            <a:r>
              <a:rPr lang="it-IT" sz="1800" dirty="0"/>
              <a:t>Trasporto</a:t>
            </a:r>
          </a:p>
          <a:p>
            <a:r>
              <a:rPr lang="it-IT" sz="1800" dirty="0"/>
              <a:t>Diritto allo Studio</a:t>
            </a:r>
          </a:p>
          <a:p>
            <a:r>
              <a:rPr lang="it-IT" sz="1800" dirty="0"/>
              <a:t>Assolo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AE3576-2022-47C0-A3E6-BB5EE95E00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6143" y="2304464"/>
            <a:ext cx="3880255" cy="452728"/>
          </a:xfrm>
        </p:spPr>
        <p:txBody>
          <a:bodyPr/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FRATERNITA' CREATIVA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408A1D82-6C60-47A8-B085-0043E030A62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7699276" y="2843455"/>
            <a:ext cx="3448935" cy="1344921"/>
          </a:xfrm>
        </p:spPr>
        <p:txBody>
          <a:bodyPr/>
          <a:lstStyle/>
          <a:p>
            <a:r>
              <a:rPr lang="it-IT" sz="1800" dirty="0"/>
              <a:t>Scuola Aperta</a:t>
            </a:r>
          </a:p>
          <a:p>
            <a:r>
              <a:rPr lang="it-IT" sz="1800" dirty="0"/>
              <a:t>Sportello d'ascolto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772C39C-2DF5-4F46-B99F-8542C41EA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7200" y="3476603"/>
            <a:ext cx="3456469" cy="682765"/>
          </a:xfrm>
        </p:spPr>
        <p:txBody>
          <a:bodyPr/>
          <a:lstStyle/>
          <a:p>
            <a:r>
              <a:rPr lang="it-IT" b="1" dirty="0">
                <a:solidFill>
                  <a:srgbClr val="7030A0"/>
                </a:solidFill>
              </a:rPr>
              <a:t>ASSOCIAZIONI SUL TERRITORIO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F2B0BEBA-F1F3-4F65-9E39-CF57457D1524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5805155" y="4198583"/>
            <a:ext cx="3452445" cy="597299"/>
          </a:xfrm>
        </p:spPr>
        <p:txBody>
          <a:bodyPr/>
          <a:lstStyle/>
          <a:p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ALTRE SCUOLE 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Segnaposto testo 6">
            <a:extLst>
              <a:ext uri="{FF2B5EF4-FFF2-40B4-BE49-F238E27FC236}">
                <a16:creationId xmlns:a16="http://schemas.microsoft.com/office/drawing/2014/main" id="{0684F78B-69E6-4897-934F-3A425B8DC856}"/>
              </a:ext>
            </a:extLst>
          </p:cNvPr>
          <p:cNvSpPr txBox="1">
            <a:spLocks/>
          </p:cNvSpPr>
          <p:nvPr/>
        </p:nvSpPr>
        <p:spPr>
          <a:xfrm>
            <a:off x="377166" y="4167994"/>
            <a:ext cx="3451582" cy="16612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Gruppo Alpini</a:t>
            </a:r>
            <a:endParaRPr lang="it-IT" dirty="0"/>
          </a:p>
          <a:p>
            <a:r>
              <a:rPr lang="it-IT" sz="1800" dirty="0"/>
              <a:t>Banda Cittadina</a:t>
            </a:r>
          </a:p>
          <a:p>
            <a:r>
              <a:rPr lang="it-IT" sz="1800" dirty="0"/>
              <a:t>Gruppi Sportivi</a:t>
            </a:r>
          </a:p>
          <a:p>
            <a:endParaRPr lang="it-IT" sz="1800" dirty="0"/>
          </a:p>
          <a:p>
            <a:endParaRPr lang="it-IT" dirty="0"/>
          </a:p>
        </p:txBody>
      </p:sp>
      <p:sp>
        <p:nvSpPr>
          <p:cNvPr id="14" name="Segnaposto testo 6">
            <a:extLst>
              <a:ext uri="{FF2B5EF4-FFF2-40B4-BE49-F238E27FC236}">
                <a16:creationId xmlns:a16="http://schemas.microsoft.com/office/drawing/2014/main" id="{974F45E0-A304-431C-BE5A-5B12DC795EE8}"/>
              </a:ext>
            </a:extLst>
          </p:cNvPr>
          <p:cNvSpPr txBox="1">
            <a:spLocks/>
          </p:cNvSpPr>
          <p:nvPr/>
        </p:nvSpPr>
        <p:spPr>
          <a:xfrm>
            <a:off x="5807159" y="4793178"/>
            <a:ext cx="4587393" cy="18293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it-IT" sz="1800" dirty="0"/>
              <a:t>Scuole Paritarie</a:t>
            </a:r>
          </a:p>
          <a:p>
            <a:pPr>
              <a:spcBef>
                <a:spcPts val="1200"/>
              </a:spcBef>
            </a:pPr>
            <a:r>
              <a:rPr lang="it-IT" sz="1800" dirty="0"/>
              <a:t>I.C. Darfo 2</a:t>
            </a:r>
          </a:p>
          <a:p>
            <a:pPr>
              <a:spcBef>
                <a:spcPts val="1200"/>
              </a:spcBef>
            </a:pPr>
            <a:r>
              <a:rPr lang="it-IT" sz="1800" dirty="0"/>
              <a:t>Liceo Golgi di Breno</a:t>
            </a:r>
          </a:p>
          <a:p>
            <a:pPr>
              <a:spcBef>
                <a:spcPts val="1200"/>
              </a:spcBef>
            </a:pPr>
            <a:r>
              <a:rPr lang="it-IT" sz="1800" dirty="0"/>
              <a:t>Liceo Musicale Breno</a:t>
            </a:r>
          </a:p>
          <a:p>
            <a:pPr>
              <a:spcBef>
                <a:spcPts val="1200"/>
              </a:spcBef>
            </a:pPr>
            <a:r>
              <a:rPr lang="it-IT" sz="1800" dirty="0"/>
              <a:t>Ambito 8</a:t>
            </a:r>
          </a:p>
          <a:p>
            <a:endParaRPr lang="it-IT" sz="1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1690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D310D6-A989-4843-8B58-3BA4EA30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Per conoscerci meglio</a:t>
            </a:r>
            <a:br>
              <a:rPr lang="it-IT"/>
            </a:br>
            <a:r>
              <a:rPr lang="it-IT"/>
              <a:t>potete consultare: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8A9964-610A-4415-82F3-2BAD5A89C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/>
              <a:t>il sito della scuola:</a:t>
            </a:r>
          </a:p>
          <a:p>
            <a:pPr marL="0" indent="0">
              <a:buNone/>
            </a:pPr>
            <a:r>
              <a:rPr lang="it-IT">
                <a:ea typeface="+mn-lt"/>
                <a:cs typeface="+mn-lt"/>
                <a:hlinkClick r:id="rId2"/>
              </a:rPr>
              <a:t>http://www.icpisogne.edu.it/</a:t>
            </a:r>
            <a:endParaRPr lang="it-IT"/>
          </a:p>
          <a:p>
            <a:pPr marL="0" indent="0">
              <a:buNone/>
            </a:pPr>
            <a:endParaRPr lang="it-IT"/>
          </a:p>
          <a:p>
            <a:pPr marL="0" indent="0">
              <a:buNone/>
            </a:pPr>
            <a:r>
              <a:rPr lang="it-IT"/>
              <a:t>E  PTOF d'Istituto:</a:t>
            </a:r>
          </a:p>
          <a:p>
            <a:pPr marL="0" indent="0">
              <a:buNone/>
            </a:pPr>
            <a:r>
              <a:rPr lang="it-IT">
                <a:solidFill>
                  <a:srgbClr val="002060"/>
                </a:solidFill>
                <a:hlinkClick r:id="rId3"/>
              </a:rPr>
              <a:t>Scuola in Chiaro PTOF</a:t>
            </a:r>
            <a:endParaRPr lang="it-IT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>
                <a:solidFill>
                  <a:srgbClr val="002060"/>
                </a:solidFill>
                <a:hlinkClick r:id="rId3"/>
              </a:rPr>
              <a:t>https://cercalatuascuola.istruzione.it/cercalatuascuola/istituti/BSIC82000E/ic-tenpellegrini-pisogne/ptof/</a:t>
            </a:r>
          </a:p>
          <a:p>
            <a:pPr marL="0" indent="0">
              <a:buNone/>
            </a:pPr>
            <a:endParaRPr lang="it-IT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3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30906-A98B-459C-87EA-7A675CE63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COME FARE PER ISCRIVERSI: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A876D3-01ED-4AE5-8C07-E85AC7087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dirty="0"/>
              <a:t>Il MIUR pubblicherà </a:t>
            </a:r>
            <a:r>
              <a:rPr lang="it-IT" dirty="0">
                <a:ea typeface="+mn-lt"/>
                <a:cs typeface="+mn-lt"/>
              </a:rPr>
              <a:t>la Circolare  per le iscrizioni alle scuole dell'infanzia e alle scuole di ogni ordine e grado per l'anno scolastico 2023/2024.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Sul sito della nostra Scuola abbiamo una sezione dedicata.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dirty="0">
                <a:ea typeface="+mn-lt"/>
                <a:cs typeface="+mn-lt"/>
                <a:hlinkClick r:id="rId2"/>
              </a:rPr>
              <a:t>http://www.icpisogne.edu.it/pagine/iscrizioni/</a:t>
            </a:r>
          </a:p>
          <a:p>
            <a:pPr marL="0" indent="0" algn="ctr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7965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4">
            <a:extLst>
              <a:ext uri="{FF2B5EF4-FFF2-40B4-BE49-F238E27FC236}">
                <a16:creationId xmlns:a16="http://schemas.microsoft.com/office/drawing/2014/main" id="{810FEC38-2F00-1609-6105-CBB6C1D0D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20" y="1153584"/>
            <a:ext cx="5080000" cy="2656417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04EE535-467C-0AAD-6E12-97B11D938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920" y="3088639"/>
            <a:ext cx="5080000" cy="3175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98F9E17-6D02-5E90-71C1-78179AC7629D}"/>
              </a:ext>
            </a:extLst>
          </p:cNvPr>
          <p:cNvSpPr txBox="1"/>
          <p:nvPr/>
        </p:nvSpPr>
        <p:spPr>
          <a:xfrm>
            <a:off x="477520" y="4201161"/>
            <a:ext cx="5963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2800" dirty="0"/>
              <a:t>Il materiale per le iscrizioni è contenuto in:</a:t>
            </a:r>
          </a:p>
          <a:p>
            <a:pPr algn="l"/>
            <a:r>
              <a:rPr lang="it-IT" sz="2800" dirty="0"/>
              <a:t>SERVIZI</a:t>
            </a:r>
          </a:p>
          <a:p>
            <a:pPr algn="l"/>
            <a:r>
              <a:rPr lang="it-IT" sz="2800" dirty="0"/>
              <a:t>SERVIZI PER FAMIGLIE E STUDENTI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3A2CA20B-B779-0E7E-2F00-5139C3A644E7}"/>
              </a:ext>
            </a:extLst>
          </p:cNvPr>
          <p:cNvSpPr/>
          <p:nvPr/>
        </p:nvSpPr>
        <p:spPr>
          <a:xfrm>
            <a:off x="4702952" y="4855102"/>
            <a:ext cx="3397955" cy="508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4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TM04033937[[fn=Scia di vapore]]</Template>
  <TotalTime>43</TotalTime>
  <Words>473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</vt:lpstr>
      <vt:lpstr>Scia di vapore</vt:lpstr>
      <vt:lpstr>ISCRIZIONI ANNO SCOLASTICO 2023-2024</vt:lpstr>
      <vt:lpstr>Le nostre scuole:</vt:lpstr>
      <vt:lpstr>La SCUOLA SECONDARIA:</vt:lpstr>
      <vt:lpstr>Il tempo SCUOLA</vt:lpstr>
      <vt:lpstr>Presentazione standard di PowerPoint</vt:lpstr>
      <vt:lpstr>L'Istituto collabora con: </vt:lpstr>
      <vt:lpstr>Per conoscerci meglio potete consultare:</vt:lpstr>
      <vt:lpstr>COME FARE PER ISCRIVERSI:</vt:lpstr>
      <vt:lpstr>Presentazione standard di PowerPoint</vt:lpstr>
      <vt:lpstr>COME ISCRIVERSI:</vt:lpstr>
      <vt:lpstr>Presentazione standard di PowerPoint</vt:lpstr>
      <vt:lpstr>Visite guidate ai plessi:</vt:lpstr>
      <vt:lpstr>Inoltre La segreteria è disponibile per chiarimenti ed eventuali delucidazioni telefoniche al 0364880416   nei seguenti orari:</vt:lpstr>
      <vt:lpstr> Per assistenza nella compilazione della domanda la scuola ha attivato a partire daL 9 al 30 Gennaio uno sportello su prenotazione  nelle giornate di:  lunedì ore 14:00/16:00 e  sabato 10:00/12:00 rivolgersi ad annalisa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Olivo Filippi</dc:creator>
  <cp:lastModifiedBy>Utente PC02</cp:lastModifiedBy>
  <cp:revision>75</cp:revision>
  <dcterms:created xsi:type="dcterms:W3CDTF">2019-12-05T10:35:20Z</dcterms:created>
  <dcterms:modified xsi:type="dcterms:W3CDTF">2022-12-22T07:50:53Z</dcterms:modified>
</cp:coreProperties>
</file>